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rels" ContentType="application/vnd.openxmlformats-package.relationships+xml"/>
  <Override PartName="/ppt/slides/slide14.xml" ContentType="application/vnd.openxmlformats-officedocument.presentationml.slide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notesSlides/notesSlide31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slides/slide26.xml" ContentType="application/vnd.openxmlformats-officedocument.presentationml.slide+xml"/>
  <Override PartName="/ppt/notesSlides/notesSlide28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0.xml" ContentType="application/vnd.openxmlformats-officedocument.presentationml.notesSlide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33.xml" ContentType="application/vnd.openxmlformats-officedocument.presentationml.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jpeg" ContentType="image/jpeg"/>
  <Override PartName="/ppt/viewProps.xml" ContentType="application/vnd.openxmlformats-officedocument.presentationml.viewProps+xml"/>
  <Override PartName="/ppt/notesSlides/notesSlide11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theme/theme1.xml" ContentType="application/vnd.openxmlformats-officedocument.theme+xml"/>
  <Override PartName="/ppt/slides/slide22.xml" ContentType="application/vnd.openxmlformats-officedocument.presentationml.slide+xml"/>
  <Default Extension="gif" ContentType="image/gif"/>
  <Override PartName="/ppt/notesSlides/notesSlide24.xml" ContentType="application/vnd.openxmlformats-officedocument.presentationml.notes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759" r:id="rId1"/>
  </p:sldMasterIdLst>
  <p:notesMasterIdLst>
    <p:notesMasterId r:id="rId35"/>
  </p:notesMasterIdLst>
  <p:sldIdLst>
    <p:sldId id="256" r:id="rId2"/>
    <p:sldId id="257" r:id="rId3"/>
    <p:sldId id="268" r:id="rId4"/>
    <p:sldId id="306" r:id="rId5"/>
    <p:sldId id="286" r:id="rId6"/>
    <p:sldId id="260" r:id="rId7"/>
    <p:sldId id="277" r:id="rId8"/>
    <p:sldId id="259" r:id="rId9"/>
    <p:sldId id="261" r:id="rId10"/>
    <p:sldId id="278" r:id="rId11"/>
    <p:sldId id="279" r:id="rId12"/>
    <p:sldId id="287" r:id="rId13"/>
    <p:sldId id="293" r:id="rId14"/>
    <p:sldId id="295" r:id="rId15"/>
    <p:sldId id="296" r:id="rId16"/>
    <p:sldId id="290" r:id="rId17"/>
    <p:sldId id="294" r:id="rId18"/>
    <p:sldId id="297" r:id="rId19"/>
    <p:sldId id="298" r:id="rId20"/>
    <p:sldId id="299" r:id="rId21"/>
    <p:sldId id="300" r:id="rId22"/>
    <p:sldId id="301" r:id="rId23"/>
    <p:sldId id="303" r:id="rId24"/>
    <p:sldId id="292" r:id="rId25"/>
    <p:sldId id="288" r:id="rId26"/>
    <p:sldId id="283" r:id="rId27"/>
    <p:sldId id="289" r:id="rId28"/>
    <p:sldId id="263" r:id="rId29"/>
    <p:sldId id="305" r:id="rId30"/>
    <p:sldId id="304" r:id="rId31"/>
    <p:sldId id="273" r:id="rId32"/>
    <p:sldId id="262" r:id="rId33"/>
    <p:sldId id="274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<p14:section name="Default Section" id="{5B0C21E2-BBE4-604F-B483-AEC35E8FFBDF}">
          <p14:sldIdLst>
            <p14:sldId id="256"/>
            <p14:sldId id="257"/>
            <p14:sldId id="268"/>
            <p14:sldId id="306"/>
            <p14:sldId id="286"/>
            <p14:sldId id="260"/>
            <p14:sldId id="277"/>
            <p14:sldId id="259"/>
            <p14:sldId id="261"/>
            <p14:sldId id="278"/>
            <p14:sldId id="279"/>
            <p14:sldId id="287"/>
            <p14:sldId id="293"/>
            <p14:sldId id="295"/>
            <p14:sldId id="296"/>
            <p14:sldId id="290"/>
            <p14:sldId id="294"/>
            <p14:sldId id="297"/>
            <p14:sldId id="298"/>
            <p14:sldId id="299"/>
            <p14:sldId id="300"/>
            <p14:sldId id="301"/>
            <p14:sldId id="303"/>
            <p14:sldId id="292"/>
            <p14:sldId id="288"/>
            <p14:sldId id="283"/>
            <p14:sldId id="289"/>
            <p14:sldId id="263"/>
            <p14:sldId id="305"/>
            <p14:sldId id="304"/>
            <p14:sldId id="273"/>
            <p14:sldId id="262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notes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AE841C"/>
    <a:srgbClr val="B8C630"/>
    <a:srgbClr val="709926"/>
    <a:srgbClr val="BB8E1E"/>
    <a:srgbClr val="6785BC"/>
    <a:srgbClr val="D09D2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16" autoAdjust="0"/>
    <p:restoredTop sz="57870" autoAdjust="0"/>
  </p:normalViewPr>
  <p:slideViewPr>
    <p:cSldViewPr snapToGrid="0">
      <p:cViewPr>
        <p:scale>
          <a:sx n="80" d="100"/>
          <a:sy n="80" d="100"/>
        </p:scale>
        <p:origin x="-101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70" d="100"/>
        <a:sy n="17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CC5036-C33F-334E-8C05-B776E78DF7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56877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44807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3A6B0CC-6C41-0E4E-B200-9400EA7D5E3C}" type="slidenum">
              <a:rPr lang="en-US" sz="1200"/>
              <a:pPr/>
              <a:t>2</a:t>
            </a:fld>
            <a:endParaRPr 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7D15D8C-F073-0D46-B961-60F22E10B4FD}" type="slidenum">
              <a:rPr lang="en-US" sz="1200"/>
              <a:pPr/>
              <a:t>3</a:t>
            </a:fld>
            <a:endParaRPr 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endParaRPr lang="en-US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64886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68992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5DE94BC-4EB4-B44F-AF36-CB52732211D8}" type="slidenum">
              <a:rPr lang="en-US" sz="1200"/>
              <a:pPr/>
              <a:t>6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b="1" dirty="0" smtClean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aseline="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2487AD8-7C2D-C94D-9E84-EEC04D983CD5}" type="slidenum">
              <a:rPr lang="en-US" sz="1200"/>
              <a:pPr/>
              <a:t>8</a:t>
            </a:fld>
            <a:endParaRPr 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27C06CA-9348-7344-B2B3-DD58C6BA41EC}" type="slidenum">
              <a:rPr lang="en-US" sz="1200"/>
              <a:pPr/>
              <a:t>9</a:t>
            </a:fld>
            <a:endParaRPr 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81212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286180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29832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736285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898579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05564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040DB05-F49C-A84D-9D7A-500D02EAF232}" type="slidenum">
              <a:rPr lang="en-US" sz="1200"/>
              <a:pPr/>
              <a:t>28</a:t>
            </a:fld>
            <a:endParaRPr lang="en-US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41262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C5036-C33F-334E-8C05-B776E78DF7A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23023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iStock_000006307965XSmall"/>
          <p:cNvPicPr>
            <a:picLocks noChangeAspect="1" noChangeArrowheads="1"/>
          </p:cNvPicPr>
          <p:nvPr userDrawn="1"/>
        </p:nvPicPr>
        <p:blipFill>
          <a:blip r:embed="rId2">
            <a:alphaModFix amt="89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52" t="11615" r="20126" b="11502"/>
          <a:stretch>
            <a:fillRect/>
          </a:stretch>
        </p:blipFill>
        <p:spPr bwMode="auto">
          <a:xfrm>
            <a:off x="-7938" y="0"/>
            <a:ext cx="9151938" cy="6588125"/>
          </a:xfrm>
          <a:prstGeom prst="rect">
            <a:avLst/>
          </a:prstGeom>
          <a:solidFill>
            <a:srgbClr val="B8C630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3"/>
          <p:cNvSpPr>
            <a:spLocks noChangeArrowheads="1"/>
          </p:cNvSpPr>
          <p:nvPr userDrawn="1"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709926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609600" y="4495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n-US" sz="4000">
              <a:solidFill>
                <a:schemeClr val="bg1"/>
              </a:solidFill>
              <a:latin typeface="Trebuchet MS" charset="0"/>
              <a:ea typeface="Osaka" charset="-128"/>
              <a:cs typeface="Osaka" charset="-128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3054350" y="87313"/>
            <a:ext cx="6089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latin typeface="Trebuchet MS" charset="0"/>
                <a:ea typeface="ＭＳ Ｐゴシック" charset="-128"/>
                <a:cs typeface="ＭＳ Ｐゴシック" charset="-128"/>
              </a:rPr>
              <a:t>New Media Language Training Inc. project</a:t>
            </a:r>
          </a:p>
        </p:txBody>
      </p:sp>
      <p:pic>
        <p:nvPicPr>
          <p:cNvPr id="6" name="Picture 27" descr="NEWlearnIT2teach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8311" t="22786" r="12595" b="22104"/>
          <a:stretch>
            <a:fillRect/>
          </a:stretch>
        </p:blipFill>
        <p:spPr bwMode="auto">
          <a:xfrm>
            <a:off x="0" y="2636838"/>
            <a:ext cx="709295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0" descr="CIC_GOC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" y="6334125"/>
            <a:ext cx="521335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3"/>
          <p:cNvSpPr>
            <a:spLocks noChangeArrowheads="1"/>
          </p:cNvSpPr>
          <p:nvPr userDrawn="1"/>
        </p:nvSpPr>
        <p:spPr bwMode="auto">
          <a:xfrm>
            <a:off x="0" y="6319838"/>
            <a:ext cx="9144000" cy="530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32" descr="CIC_GOC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65508"/>
          <a:stretch>
            <a:fillRect/>
          </a:stretch>
        </p:blipFill>
        <p:spPr bwMode="auto">
          <a:xfrm>
            <a:off x="7407275" y="6443663"/>
            <a:ext cx="15113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4" descr="CIC_GOC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r="38188"/>
          <a:stretch>
            <a:fillRect/>
          </a:stretch>
        </p:blipFill>
        <p:spPr bwMode="auto">
          <a:xfrm>
            <a:off x="242888" y="6443663"/>
            <a:ext cx="27082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24"/>
          <p:cNvSpPr txBox="1">
            <a:spLocks noChangeArrowheads="1"/>
          </p:cNvSpPr>
          <p:nvPr userDrawn="1"/>
        </p:nvSpPr>
        <p:spPr bwMode="auto">
          <a:xfrm>
            <a:off x="150813" y="6297613"/>
            <a:ext cx="1130300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700">
                <a:latin typeface="Trebuchet MS" charset="0"/>
                <a:ea typeface="ＭＳ Ｐゴシック" charset="-128"/>
                <a:cs typeface="ＭＳ Ｐゴシック" charset="-128"/>
              </a:rPr>
              <a:t>Funded by:</a:t>
            </a:r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224713" y="6577013"/>
            <a:ext cx="1905000" cy="320675"/>
          </a:xfrm>
        </p:spPr>
        <p:txBody>
          <a:bodyPr/>
          <a:lstStyle>
            <a:lvl1pPr>
              <a:defRPr sz="1200"/>
            </a:lvl1pPr>
          </a:lstStyle>
          <a:p>
            <a:fld id="{CA793940-DDCC-A946-8BA4-E4038BD9144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75638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552DD5-4C1A-8441-B7E2-B5FF3CE416BB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97678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180C5F-B28A-A94C-9EEA-9F55E5303FC1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0722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0288" y="1138238"/>
            <a:ext cx="3960812" cy="3519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1138238"/>
            <a:ext cx="3960813" cy="3519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58AE5-8FA9-B344-862B-561FB3F5EB96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5030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2D6BFB-3FE0-9746-9CAC-B19466E4F5B1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653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EF840-9A5F-4C44-BBAF-98F34D3ABEBB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67128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C9D8BE-E4EB-D94B-89B3-69A3288A36BD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1420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04FD20-85D2-A843-8F75-18A56DA8F986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2406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C191A8-9436-7B44-8A48-8DE4A8AE8FB4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2094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20E771-FA2F-9B4A-BE45-C1293ADDB0BD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06393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47625"/>
            <a:ext cx="2017713" cy="4610100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0288" y="47625"/>
            <a:ext cx="5903912" cy="4610100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CA968B-A738-C549-9B0F-2CCB6F9D983F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35775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47625"/>
            <a:ext cx="8074025" cy="8477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95350" y="1138238"/>
            <a:ext cx="3960813" cy="3519487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8563" y="1138238"/>
            <a:ext cx="3960812" cy="3519487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191375" y="6534150"/>
            <a:ext cx="1905000" cy="333375"/>
          </a:xfrm>
        </p:spPr>
        <p:txBody>
          <a:bodyPr/>
          <a:lstStyle>
            <a:lvl1pPr>
              <a:defRPr/>
            </a:lvl1pPr>
          </a:lstStyle>
          <a:p>
            <a:fld id="{3AFE818E-A3C0-8340-95B6-4A201B346C0B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44805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47625"/>
            <a:ext cx="8074025" cy="8477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895350" y="1138238"/>
            <a:ext cx="8074025" cy="3519487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92FC6-F323-E14C-92FF-75CF08C87DED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6621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iStock_000006307965XSmall"/>
          <p:cNvPicPr>
            <a:picLocks noChangeAspect="1" noChangeArrowheads="1"/>
          </p:cNvPicPr>
          <p:nvPr/>
        </p:nvPicPr>
        <p:blipFill>
          <a:blip r:embed="rId15">
            <a:alphaModFix amt="50000"/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52" t="6375" r="20126" b="12892"/>
          <a:stretch>
            <a:fillRect/>
          </a:stretch>
        </p:blipFill>
        <p:spPr bwMode="auto">
          <a:xfrm>
            <a:off x="-9525" y="0"/>
            <a:ext cx="9153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711" name="Rectangle 23"/>
          <p:cNvSpPr>
            <a:spLocks noChangeArrowheads="1"/>
          </p:cNvSpPr>
          <p:nvPr/>
        </p:nvSpPr>
        <p:spPr bwMode="auto">
          <a:xfrm>
            <a:off x="1028700" y="1004888"/>
            <a:ext cx="6900863" cy="5345112"/>
          </a:xfrm>
          <a:prstGeom prst="rect">
            <a:avLst/>
          </a:prstGeom>
          <a:solidFill>
            <a:schemeClr val="bg1">
              <a:alpha val="46001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4707" name="Text Box 19"/>
          <p:cNvSpPr txBox="1">
            <a:spLocks noChangeArrowheads="1"/>
          </p:cNvSpPr>
          <p:nvPr/>
        </p:nvSpPr>
        <p:spPr bwMode="auto">
          <a:xfrm>
            <a:off x="3025775" y="6469063"/>
            <a:ext cx="5349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>
                <a:latin typeface="Trebuchet MS" charset="0"/>
              </a:rPr>
              <a:t>New Media Language Training Inc.</a:t>
            </a:r>
            <a:endParaRPr lang="en-US" sz="1600">
              <a:solidFill>
                <a:srgbClr val="6785BC"/>
              </a:solidFill>
              <a:latin typeface="Optima" charset="0"/>
            </a:endParaRP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0288" y="1138238"/>
            <a:ext cx="8074025" cy="351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1375" y="6534150"/>
            <a:ext cx="19050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a typeface="Osaka" charset="0"/>
                <a:cs typeface="Osaka" charset="0"/>
              </a:defRPr>
            </a:lvl1pPr>
          </a:lstStyle>
          <a:p>
            <a:fld id="{9DEFF1D0-9A5B-854A-BF3D-3BF09C8847BF}" type="slidenum">
              <a:rPr lang="en-US"/>
              <a:pPr/>
              <a:t>‹#›</a:t>
            </a:fld>
            <a:endParaRPr lang="en-US" sz="1200"/>
          </a:p>
        </p:txBody>
      </p:sp>
      <p:sp>
        <p:nvSpPr>
          <p:cNvPr id="114696" name="Rectangle 8"/>
          <p:cNvSpPr>
            <a:spLocks noChangeArrowheads="1"/>
          </p:cNvSpPr>
          <p:nvPr/>
        </p:nvSpPr>
        <p:spPr bwMode="auto">
          <a:xfrm>
            <a:off x="609600" y="4495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n-US" sz="4000">
              <a:solidFill>
                <a:schemeClr val="bg1"/>
              </a:solidFill>
              <a:latin typeface="Trebuchet MS" charset="0"/>
              <a:ea typeface="Osaka" charset="-128"/>
              <a:cs typeface="Osaka" charset="-128"/>
            </a:endParaRPr>
          </a:p>
        </p:txBody>
      </p:sp>
      <p:sp>
        <p:nvSpPr>
          <p:cNvPr id="114708" name="Rectangle 20"/>
          <p:cNvSpPr>
            <a:spLocks noChangeArrowheads="1"/>
          </p:cNvSpPr>
          <p:nvPr/>
        </p:nvSpPr>
        <p:spPr bwMode="auto">
          <a:xfrm>
            <a:off x="0" y="0"/>
            <a:ext cx="9144000" cy="1004888"/>
          </a:xfrm>
          <a:prstGeom prst="rect">
            <a:avLst/>
          </a:prstGeom>
          <a:solidFill>
            <a:srgbClr val="709926">
              <a:alpha val="50000"/>
            </a:srgbClr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30288" y="47625"/>
            <a:ext cx="80740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034" name="Picture 22" descr="NEWlearnIT2teach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8311" t="22786" r="12595" b="22104"/>
          <a:stretch>
            <a:fillRect/>
          </a:stretch>
        </p:blipFill>
        <p:spPr bwMode="auto">
          <a:xfrm>
            <a:off x="0" y="6348413"/>
            <a:ext cx="3048000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5" r:id="rId12"/>
    <p:sldLayoutId id="2147483856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Trebuchet MS" charset="0"/>
          <a:ea typeface="Osaka" charset="-128"/>
          <a:cs typeface="Osaka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Trebuchet MS" charset="0"/>
          <a:ea typeface="Osaka" charset="-128"/>
          <a:cs typeface="Osaka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Trebuchet MS" charset="0"/>
          <a:ea typeface="Osaka" charset="-128"/>
          <a:cs typeface="Osaka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Trebuchet MS" charset="0"/>
          <a:ea typeface="Osaka" charset="-128"/>
          <a:cs typeface="Osaka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Trebuchet MS" charset="0"/>
          <a:ea typeface="Osaka" charset="-128"/>
          <a:cs typeface="Osaka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Trebuchet MS" charset="0"/>
          <a:ea typeface="Osaka" charset="-128"/>
          <a:cs typeface="Osaka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Trebuchet MS" charset="0"/>
          <a:ea typeface="Osaka" charset="-128"/>
          <a:cs typeface="Osaka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Trebuchet MS" charset="0"/>
          <a:ea typeface="Osaka" charset="-128"/>
          <a:cs typeface="Osaka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BB8E1E"/>
        </a:buClr>
        <a:buFont typeface="Time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B8C63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60000"/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60000"/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60000"/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60000"/>
        <a:buFont typeface="Time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5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://www.learnit2teach.ca/lincadm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30"/>
          <p:cNvSpPr>
            <a:spLocks noChangeArrowheads="1"/>
          </p:cNvSpPr>
          <p:nvPr/>
        </p:nvSpPr>
        <p:spPr bwMode="auto">
          <a:xfrm>
            <a:off x="6302375" y="6316663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4339" name="Rectangle 1040"/>
          <p:cNvSpPr>
            <a:spLocks noChangeArrowheads="1"/>
          </p:cNvSpPr>
          <p:nvPr/>
        </p:nvSpPr>
        <p:spPr bwMode="auto">
          <a:xfrm>
            <a:off x="7194550" y="1047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72370" y="5391150"/>
            <a:ext cx="58490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f</a:t>
            </a:r>
            <a:r>
              <a:rPr lang="en-US" sz="3600" b="1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or LINC Administrators</a:t>
            </a:r>
            <a:endParaRPr lang="en-US" sz="3600" b="1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8294"/>
    </mc:Choice>
    <mc:Fallback>
      <p:transition spd="slow" advTm="1829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rebuchet MS" charset="0"/>
                <a:ea typeface="Osaka" charset="0"/>
                <a:cs typeface="Osaka" charset="0"/>
              </a:rPr>
              <a:t>Presentation Outline</a:t>
            </a:r>
          </a:p>
        </p:txBody>
      </p:sp>
      <p:sp>
        <p:nvSpPr>
          <p:cNvPr id="17411" name="Rectangle 7"/>
          <p:cNvSpPr>
            <a:spLocks noGrp="1" noChangeArrowheads="1"/>
          </p:cNvSpPr>
          <p:nvPr>
            <p:ph idx="1"/>
          </p:nvPr>
        </p:nvSpPr>
        <p:spPr>
          <a:xfrm>
            <a:off x="1030288" y="1138238"/>
            <a:ext cx="8074025" cy="4753561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Project 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Overview 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LINC Courseware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Learning Management System</a:t>
            </a:r>
          </a:p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P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D/ Training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Technology </a:t>
            </a:r>
            <a:r>
              <a:rPr lang="en-US" dirty="0">
                <a:latin typeface="Trebuchet MS" charset="0"/>
                <a:ea typeface="Osaka" charset="0"/>
                <a:cs typeface="Osaka" charset="0"/>
              </a:rPr>
              <a:t>standards</a:t>
            </a:r>
          </a:p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Manuals / Summary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Survey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F95E39-5D5F-A942-9DDC-0ADC419A40F5}" type="slidenum">
              <a:rPr lang="en-US" sz="1000">
                <a:ea typeface="Osaka" charset="0"/>
                <a:cs typeface="Osaka" charset="0"/>
              </a:rPr>
              <a:pPr/>
              <a:t>2</a:t>
            </a:fld>
            <a:endParaRPr lang="en-US" sz="1000">
              <a:ea typeface="Osaka" charset="0"/>
              <a:cs typeface="Osaka" charset="0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64977"/>
    </mc:Choice>
    <mc:Fallback>
      <p:transition spd="slow" advTm="6497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Computer-Assisted Language Learning</a:t>
            </a:r>
            <a:endParaRPr lang="en-US" sz="3600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069975" y="1077913"/>
            <a:ext cx="7199147" cy="4949019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Transition in CALL from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Workstation/lab-based 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Independent</a:t>
            </a:r>
          </a:p>
          <a:p>
            <a:pPr lvl="1"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B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ehaviourist </a:t>
            </a:r>
          </a:p>
          <a:p>
            <a:pPr marL="457200" indent="-457200"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T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o 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W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eb-based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More collaborative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Constructivist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BE523F0-DA4F-8348-A357-66FC2A0D03B7}" type="slidenum">
              <a:rPr lang="en-US" sz="1000">
                <a:ea typeface="Osaka" charset="0"/>
                <a:cs typeface="Osaka" charset="0"/>
              </a:rPr>
              <a:pPr/>
              <a:t>3</a:t>
            </a:fld>
            <a:endParaRPr lang="en-US" sz="1200">
              <a:ea typeface="Osaka" charset="0"/>
              <a:cs typeface="Osaka" charset="0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37985"/>
    </mc:Choice>
    <mc:Fallback>
      <p:transition spd="slow" advTm="3798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CIC –The  Modernized Approach (2009)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288" y="1138238"/>
            <a:ext cx="7049671" cy="4348162"/>
          </a:xfrm>
        </p:spPr>
        <p:txBody>
          <a:bodyPr/>
          <a:lstStyle/>
          <a:p>
            <a:pPr marL="0" indent="0"/>
            <a:r>
              <a:rPr lang="en-US" dirty="0" smtClean="0"/>
              <a:t>The </a:t>
            </a:r>
            <a:r>
              <a:rPr lang="en-US" dirty="0"/>
              <a:t>modernized approach is an outcome based approach, which aims at </a:t>
            </a:r>
            <a:r>
              <a:rPr lang="en-US" dirty="0" smtClean="0"/>
              <a:t>supporting newcomers </a:t>
            </a:r>
            <a:r>
              <a:rPr lang="en-US" dirty="0"/>
              <a:t>by providing</a:t>
            </a:r>
            <a:r>
              <a:rPr lang="en-US" dirty="0" smtClean="0"/>
              <a:t>:</a:t>
            </a:r>
            <a:endParaRPr lang="en-US" dirty="0">
              <a:ea typeface="ＭＳ Ｐゴシック" charset="0"/>
              <a:cs typeface="ＭＳ Ｐゴシック" charset="0"/>
            </a:endParaRPr>
          </a:p>
          <a:p>
            <a:pPr marL="400050" lvl="1" indent="0">
              <a:buNone/>
            </a:pPr>
            <a:r>
              <a:rPr lang="en-US" sz="3600" dirty="0" smtClean="0">
                <a:ea typeface="ＭＳ Ｐゴシック" charset="0"/>
                <a:cs typeface="ＭＳ Ｐゴシック" charset="0"/>
              </a:rPr>
              <a:t>“</a:t>
            </a:r>
            <a:r>
              <a:rPr lang="en-US" sz="3600" kern="1200" dirty="0">
                <a:latin typeface="Arial" charset="0"/>
                <a:ea typeface="ＭＳ Ｐゴシック" charset="-128"/>
                <a:cs typeface="ＭＳ Ｐゴシック" charset="-128"/>
              </a:rPr>
              <a:t>language training so they have the </a:t>
            </a:r>
            <a:r>
              <a:rPr lang="en-US" sz="3600" kern="1200" dirty="0" smtClean="0">
                <a:latin typeface="Arial" charset="0"/>
                <a:ea typeface="ＭＳ Ｐゴシック" charset="-128"/>
                <a:cs typeface="ＭＳ Ｐゴシック" charset="-128"/>
              </a:rPr>
              <a:t>language/ skills </a:t>
            </a:r>
            <a:r>
              <a:rPr lang="en-US" sz="3600" kern="1200" dirty="0">
                <a:latin typeface="Arial" charset="0"/>
                <a:ea typeface="ＭＳ Ｐゴシック" charset="-128"/>
                <a:cs typeface="ＭＳ Ｐゴシック" charset="-128"/>
              </a:rPr>
              <a:t>to function in Canada</a:t>
            </a:r>
            <a:r>
              <a:rPr lang="en-US" sz="3600" kern="1200" dirty="0" smtClean="0">
                <a:latin typeface="Arial" charset="0"/>
                <a:ea typeface="ＭＳ Ｐゴシック" charset="-128"/>
                <a:cs typeface="ＭＳ Ｐゴシック" charset="-128"/>
              </a:rPr>
              <a:t>”</a:t>
            </a:r>
          </a:p>
          <a:p>
            <a:endParaRPr lang="en-US" kern="12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r"/>
            <a:r>
              <a:rPr lang="en-US" sz="1800" b="1" i="1" kern="1200" dirty="0" smtClean="0">
                <a:latin typeface="Arial" charset="0"/>
                <a:ea typeface="ＭＳ Ｐゴシック" charset="-128"/>
                <a:cs typeface="ＭＳ Ｐゴシック" charset="-128"/>
              </a:rPr>
              <a:t>CIC - Implementation </a:t>
            </a:r>
            <a:r>
              <a:rPr lang="en-US" sz="1800" b="1" i="1" kern="1200" dirty="0">
                <a:latin typeface="Arial" charset="0"/>
                <a:ea typeface="ＭＳ Ｐゴシック" charset="-128"/>
                <a:cs typeface="ＭＳ Ｐゴシック" charset="-128"/>
              </a:rPr>
              <a:t>of the Modernized Approach</a:t>
            </a:r>
          </a:p>
          <a:p>
            <a:pPr algn="r"/>
            <a:r>
              <a:rPr lang="da-DK" sz="1800" b="1" kern="1200" dirty="0">
                <a:latin typeface="Arial" charset="0"/>
                <a:ea typeface="ＭＳ Ｐゴシック" charset="-128"/>
                <a:cs typeface="ＭＳ Ｐゴシック" charset="-128"/>
              </a:rPr>
              <a:t>Fall 2009</a:t>
            </a:r>
            <a:endParaRPr lang="en-US" sz="1800" b="1" dirty="0"/>
          </a:p>
          <a:p>
            <a:pPr algn="r"/>
            <a:endParaRPr lang="en-US" sz="1800" dirty="0"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1228880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38392"/>
    </mc:Choice>
    <mc:Fallback>
      <p:transition spd="slow" advTm="3839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Literacy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289" y="1138238"/>
            <a:ext cx="6833484" cy="5375173"/>
          </a:xfrm>
        </p:spPr>
        <p:txBody>
          <a:bodyPr/>
          <a:lstStyle/>
          <a:p>
            <a:r>
              <a:rPr lang="en-US" dirty="0" smtClean="0"/>
              <a:t>“The </a:t>
            </a:r>
            <a:r>
              <a:rPr lang="en-US" dirty="0"/>
              <a:t>web has changed the way we live, work, learn – and even how we socialize with one another. It should therefore come as no surprise that </a:t>
            </a:r>
            <a:r>
              <a:rPr lang="en-US" u="sng" dirty="0"/>
              <a:t>digital literacy is now considered a basic skill for newcomers who want to succeed in the Canadian job market</a:t>
            </a:r>
            <a:r>
              <a:rPr lang="en-US" dirty="0" smtClean="0"/>
              <a:t>.”</a:t>
            </a:r>
          </a:p>
          <a:p>
            <a:pPr marL="0" indent="0" algn="r">
              <a:spcBef>
                <a:spcPct val="30000"/>
              </a:spcBef>
              <a:defRPr/>
            </a:pPr>
            <a:endParaRPr lang="en-US" sz="1800" b="1" kern="1200" dirty="0" smtClean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marL="0" indent="0" algn="r">
              <a:spcBef>
                <a:spcPct val="30000"/>
              </a:spcBef>
              <a:defRPr/>
            </a:pPr>
            <a:r>
              <a:rPr lang="en-US" sz="1800" b="1" i="1" kern="1200" dirty="0" smtClean="0">
                <a:latin typeface="Arial" charset="0"/>
                <a:ea typeface="ＭＳ Ｐゴシック" charset="-128"/>
                <a:cs typeface="ＭＳ Ｐゴシック" charset="-128"/>
              </a:rPr>
              <a:t>New </a:t>
            </a:r>
            <a:r>
              <a:rPr lang="en-US" sz="1800" b="1" i="1" kern="1200" dirty="0">
                <a:latin typeface="Arial" charset="0"/>
                <a:ea typeface="ＭＳ Ｐゴシック" charset="-128"/>
                <a:cs typeface="ＭＳ Ｐゴシック" charset="-128"/>
              </a:rPr>
              <a:t>tools help teachers help newcomers </a:t>
            </a:r>
            <a:br>
              <a:rPr lang="en-US" sz="1800" b="1" i="1" kern="1200" dirty="0">
                <a:latin typeface="Arial" charset="0"/>
                <a:ea typeface="ＭＳ Ｐゴシック" charset="-128"/>
                <a:cs typeface="ＭＳ Ｐゴシック" charset="-128"/>
              </a:rPr>
            </a:br>
            <a:r>
              <a:rPr lang="en-US" sz="1800" b="1" i="1" kern="1200" dirty="0" smtClean="0">
                <a:latin typeface="Arial" charset="0"/>
                <a:ea typeface="ＭＳ Ｐゴシック" charset="-128"/>
                <a:cs typeface="ＭＳ Ｐゴシック" charset="-128"/>
              </a:rPr>
              <a:t>cross </a:t>
            </a:r>
            <a:r>
              <a:rPr lang="en-US" sz="1800" b="1" i="1" kern="1200" dirty="0">
                <a:latin typeface="Arial" charset="0"/>
                <a:ea typeface="ＭＳ Ｐゴシック" charset="-128"/>
                <a:cs typeface="ＭＳ Ｐゴシック" charset="-128"/>
              </a:rPr>
              <a:t>the digital divide</a:t>
            </a:r>
            <a:endParaRPr lang="en-US" sz="1800" b="1" i="1" dirty="0"/>
          </a:p>
          <a:p>
            <a:pPr algn="r"/>
            <a:r>
              <a:rPr lang="en-US" sz="1800" b="1" dirty="0"/>
              <a:t>CIC e-News (March, 2011)</a:t>
            </a:r>
          </a:p>
          <a:p>
            <a:pPr algn="r"/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76960282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27023"/>
    </mc:Choice>
    <mc:Fallback>
      <p:transition spd="slow" advTm="2702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LearnIT2Teach Project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84249" y="958850"/>
            <a:ext cx="7474035" cy="528637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Jan 2010 – Mar 2013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Blended </a:t>
            </a:r>
            <a:r>
              <a:rPr lang="en-US" dirty="0">
                <a:latin typeface="Trebuchet MS" charset="0"/>
                <a:ea typeface="Osaka" charset="0"/>
                <a:cs typeface="Osaka" charset="0"/>
              </a:rPr>
              <a:t>learning 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approach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Utilizes various web technologies for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 lvl="1"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Language learning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Teacher training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Building a learning community</a:t>
            </a:r>
          </a:p>
          <a:p>
            <a:pPr>
              <a:buFontTx/>
              <a:buChar char="•"/>
            </a:pPr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03430E3-07C7-E940-A173-54CB0CA973DC}" type="slidenum">
              <a:rPr lang="en-US" sz="1000">
                <a:ea typeface="Osaka" charset="0"/>
                <a:cs typeface="Osaka" charset="0"/>
              </a:rPr>
              <a:pPr/>
              <a:t>6</a:t>
            </a:fld>
            <a:endParaRPr lang="en-US" sz="1200">
              <a:ea typeface="Osaka" charset="0"/>
              <a:cs typeface="Osaka" charset="0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54345"/>
    </mc:Choice>
    <mc:Fallback>
      <p:transition spd="slow" advTm="5434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27E0-134A-9140-B16E-7050F6E1AD78}" type="slidenum">
              <a:rPr lang="en-US"/>
              <a:pPr/>
              <a:t>7</a:t>
            </a:fld>
            <a:endParaRPr lang="en-US" sz="1200"/>
          </a:p>
        </p:txBody>
      </p:sp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Trebuchet MS" charset="0"/>
                <a:ea typeface="Osaka" charset="0"/>
                <a:cs typeface="Osaka" charset="0"/>
              </a:rPr>
              <a:t>Project 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Components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lnSpc>
                <a:spcPct val="60000"/>
              </a:lnSpc>
            </a:pPr>
            <a:endParaRPr lang="en-US" sz="2800">
              <a:latin typeface="Trebuchet MS" charset="0"/>
              <a:ea typeface="Osaka" charset="0"/>
              <a:cs typeface="Osaka" charset="0"/>
            </a:endParaRPr>
          </a:p>
          <a:p>
            <a:pPr marL="0" indent="0"/>
            <a:endParaRPr lang="en-US" sz="2800">
              <a:latin typeface="Trebuchet MS" charset="0"/>
              <a:ea typeface="Osaka" charset="0"/>
              <a:cs typeface="Osaka" charset="0"/>
            </a:endParaRPr>
          </a:p>
        </p:txBody>
      </p:sp>
      <p:grpSp>
        <p:nvGrpSpPr>
          <p:cNvPr id="107537" name="Group 17"/>
          <p:cNvGrpSpPr>
            <a:grpSpLocks noChangeAspect="1"/>
          </p:cNvGrpSpPr>
          <p:nvPr/>
        </p:nvGrpSpPr>
        <p:grpSpPr bwMode="auto">
          <a:xfrm>
            <a:off x="967076" y="1402484"/>
            <a:ext cx="7445375" cy="3822700"/>
            <a:chOff x="1152" y="1299"/>
            <a:chExt cx="3888" cy="720"/>
          </a:xfrm>
        </p:grpSpPr>
        <p:sp>
          <p:nvSpPr>
            <p:cNvPr id="107536" name="AutoShape 16"/>
            <p:cNvSpPr>
              <a:spLocks noChangeAspect="1" noChangeArrowheads="1" noTextEdit="1"/>
            </p:cNvSpPr>
            <p:nvPr/>
          </p:nvSpPr>
          <p:spPr bwMode="auto">
            <a:xfrm>
              <a:off x="1152" y="1299"/>
              <a:ext cx="388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107547" name="_s107547"/>
            <p:cNvCxnSpPr>
              <a:cxnSpLocks noChangeShapeType="1"/>
              <a:stCxn id="107546" idx="0"/>
              <a:endCxn id="107538" idx="2"/>
            </p:cNvCxnSpPr>
            <p:nvPr/>
          </p:nvCxnSpPr>
          <p:spPr bwMode="auto">
            <a:xfrm rot="5400000" flipH="1">
              <a:off x="3780" y="903"/>
              <a:ext cx="144" cy="1512"/>
            </a:xfrm>
            <a:prstGeom prst="bentConnector3">
              <a:avLst>
                <a:gd name="adj1" fmla="val 137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</p:cxnSp>
        <p:cxnSp>
          <p:nvCxnSpPr>
            <p:cNvPr id="107544" name="_s107544"/>
            <p:cNvCxnSpPr>
              <a:cxnSpLocks noChangeShapeType="1"/>
              <a:stCxn id="107541" idx="0"/>
              <a:endCxn id="107538" idx="2"/>
            </p:cNvCxnSpPr>
            <p:nvPr/>
          </p:nvCxnSpPr>
          <p:spPr bwMode="auto">
            <a:xfrm rot="5400000" flipH="1">
              <a:off x="3276" y="1407"/>
              <a:ext cx="144" cy="504"/>
            </a:xfrm>
            <a:prstGeom prst="bentConnector3">
              <a:avLst>
                <a:gd name="adj1" fmla="val 137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</p:cxnSp>
        <p:cxnSp>
          <p:nvCxnSpPr>
            <p:cNvPr id="107543" name="_s107543"/>
            <p:cNvCxnSpPr>
              <a:cxnSpLocks noChangeShapeType="1"/>
              <a:stCxn id="107540" idx="0"/>
              <a:endCxn id="107538" idx="2"/>
            </p:cNvCxnSpPr>
            <p:nvPr/>
          </p:nvCxnSpPr>
          <p:spPr bwMode="auto">
            <a:xfrm rot="16200000">
              <a:off x="2772" y="1407"/>
              <a:ext cx="144" cy="504"/>
            </a:xfrm>
            <a:prstGeom prst="bentConnector3">
              <a:avLst>
                <a:gd name="adj1" fmla="val 137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</p:cxnSp>
        <p:cxnSp>
          <p:nvCxnSpPr>
            <p:cNvPr id="107542" name="_s107542"/>
            <p:cNvCxnSpPr>
              <a:cxnSpLocks noChangeShapeType="1"/>
              <a:stCxn id="107539" idx="0"/>
              <a:endCxn id="107538" idx="2"/>
            </p:cNvCxnSpPr>
            <p:nvPr/>
          </p:nvCxnSpPr>
          <p:spPr bwMode="auto">
            <a:xfrm rot="16200000">
              <a:off x="2268" y="903"/>
              <a:ext cx="144" cy="1512"/>
            </a:xfrm>
            <a:prstGeom prst="bentConnector3">
              <a:avLst>
                <a:gd name="adj1" fmla="val 13769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</p:cxnSp>
        <p:sp>
          <p:nvSpPr>
            <p:cNvPr id="107538" name="_s107538"/>
            <p:cNvSpPr>
              <a:spLocks noChangeArrowheads="1"/>
            </p:cNvSpPr>
            <p:nvPr/>
          </p:nvSpPr>
          <p:spPr bwMode="auto">
            <a:xfrm>
              <a:off x="2664" y="1299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B8C63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800" b="1" dirty="0"/>
                <a:t>Key</a:t>
              </a:r>
            </a:p>
            <a:p>
              <a:pPr algn="ctr"/>
              <a:r>
                <a:rPr lang="en-US" sz="1800" b="1" dirty="0"/>
                <a:t>Components</a:t>
              </a:r>
            </a:p>
          </p:txBody>
        </p:sp>
        <p:sp>
          <p:nvSpPr>
            <p:cNvPr id="107539" name="_s107539"/>
            <p:cNvSpPr>
              <a:spLocks noChangeArrowheads="1"/>
            </p:cNvSpPr>
            <p:nvPr/>
          </p:nvSpPr>
          <p:spPr bwMode="auto">
            <a:xfrm>
              <a:off x="1152" y="17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B8C63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800" b="1" dirty="0" smtClean="0"/>
                <a:t>LINC</a:t>
              </a:r>
            </a:p>
            <a:p>
              <a:pPr algn="ctr"/>
              <a:r>
                <a:rPr lang="en-US" sz="1800" b="1" dirty="0" smtClean="0"/>
                <a:t>Courseware</a:t>
              </a:r>
            </a:p>
          </p:txBody>
        </p:sp>
        <p:sp>
          <p:nvSpPr>
            <p:cNvPr id="107540" name="_s107540"/>
            <p:cNvSpPr>
              <a:spLocks noChangeArrowheads="1"/>
            </p:cNvSpPr>
            <p:nvPr/>
          </p:nvSpPr>
          <p:spPr bwMode="auto">
            <a:xfrm>
              <a:off x="2160" y="17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B8C63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800" b="1" dirty="0" smtClean="0"/>
                <a:t>Teacher </a:t>
              </a:r>
            </a:p>
            <a:p>
              <a:pPr algn="ctr"/>
              <a:r>
                <a:rPr lang="en-US" sz="1800" b="1" dirty="0" smtClean="0"/>
                <a:t>Training</a:t>
              </a:r>
              <a:endParaRPr lang="en-US" sz="1800" b="1" dirty="0"/>
            </a:p>
          </p:txBody>
        </p:sp>
        <p:sp>
          <p:nvSpPr>
            <p:cNvPr id="107541" name="_s107541"/>
            <p:cNvSpPr>
              <a:spLocks noChangeArrowheads="1"/>
            </p:cNvSpPr>
            <p:nvPr/>
          </p:nvSpPr>
          <p:spPr bwMode="auto">
            <a:xfrm>
              <a:off x="3168" y="17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B8C63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800" b="1" dirty="0"/>
                <a:t>Learning</a:t>
              </a:r>
            </a:p>
            <a:p>
              <a:pPr algn="ctr"/>
              <a:r>
                <a:rPr lang="en-US" sz="1800" b="1" dirty="0"/>
                <a:t>Object</a:t>
              </a:r>
            </a:p>
            <a:p>
              <a:pPr algn="ctr"/>
              <a:r>
                <a:rPr lang="en-US" sz="1800" b="1" dirty="0"/>
                <a:t>Repository</a:t>
              </a:r>
            </a:p>
          </p:txBody>
        </p:sp>
        <p:sp>
          <p:nvSpPr>
            <p:cNvPr id="107546" name="_s107546"/>
            <p:cNvSpPr>
              <a:spLocks noChangeArrowheads="1"/>
            </p:cNvSpPr>
            <p:nvPr/>
          </p:nvSpPr>
          <p:spPr bwMode="auto">
            <a:xfrm>
              <a:off x="4176" y="1731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B8C63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/>
              <a:r>
                <a:rPr lang="en-US" sz="1800" b="1" dirty="0" smtClean="0"/>
                <a:t>Web Portal</a:t>
              </a:r>
              <a:endParaRPr lang="en-US" sz="1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475809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77448"/>
    </mc:Choice>
    <mc:Fallback>
      <p:transition spd="slow" advTm="7744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83A2EE3-4861-354B-A225-335BFAA81A14}" type="slidenum">
              <a:rPr lang="en-US" sz="1000">
                <a:ea typeface="Osaka" charset="0"/>
                <a:cs typeface="Osaka" charset="0"/>
              </a:rPr>
              <a:pPr/>
              <a:t>8</a:t>
            </a:fld>
            <a:endParaRPr lang="en-US" sz="1200">
              <a:ea typeface="Osaka" charset="0"/>
              <a:cs typeface="Osaka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Courseware: A Solid </a:t>
            </a:r>
            <a:r>
              <a:rPr lang="en-US" dirty="0">
                <a:latin typeface="Trebuchet MS" charset="0"/>
                <a:ea typeface="Osaka" charset="0"/>
                <a:cs typeface="Osaka" charset="0"/>
              </a:rPr>
              <a:t>Foundation</a:t>
            </a:r>
          </a:p>
        </p:txBody>
      </p:sp>
      <p:pic>
        <p:nvPicPr>
          <p:cNvPr id="5" name="Picture 4" descr="cic.linc.project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031089" y="1059927"/>
            <a:ext cx="6794500" cy="4978400"/>
          </a:xfrm>
          <a:prstGeom prst="rect">
            <a:avLst/>
          </a:prstGeom>
        </p:spPr>
      </p:pic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31911"/>
    </mc:Choice>
    <mc:Fallback>
      <p:transition spd="slow" advTm="3191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rebuchet MS" charset="0"/>
                <a:ea typeface="Osaka" charset="0"/>
                <a:cs typeface="Osaka" charset="0"/>
              </a:rPr>
              <a:t>LINC Courseware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1069974" y="1077913"/>
            <a:ext cx="8074025" cy="459767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Blended mode</a:t>
            </a:r>
          </a:p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Complements Classroom Activities books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Plug </a:t>
            </a:r>
            <a:r>
              <a:rPr lang="en-US" dirty="0">
                <a:latin typeface="Trebuchet MS" charset="0"/>
                <a:ea typeface="Osaka" charset="0"/>
                <a:cs typeface="Osaka" charset="0"/>
              </a:rPr>
              <a:t>and p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lay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Collaborative</a:t>
            </a:r>
          </a:p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S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elf-correcting, self-pacing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LINC levels 3-7 and LINC 2* 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Provides activities to practice: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Reading, Writing, Listening, Speaking*</a:t>
            </a:r>
          </a:p>
          <a:p>
            <a:pPr>
              <a:buFontTx/>
              <a:buChar char="•"/>
            </a:pPr>
            <a:endParaRPr lang="en-US" dirty="0" smtClean="0">
              <a:latin typeface="Trebuchet MS" charset="0"/>
              <a:ea typeface="Osaka" charset="0"/>
              <a:cs typeface="Osaka" charset="0"/>
            </a:endParaRPr>
          </a:p>
          <a:p>
            <a:pPr marL="0" indent="0"/>
            <a:endParaRPr lang="en-US" dirty="0" smtClean="0">
              <a:latin typeface="Trebuchet MS" charset="0"/>
              <a:ea typeface="Osaka" charset="0"/>
              <a:cs typeface="Osaka" charset="0"/>
            </a:endParaRPr>
          </a:p>
          <a:p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318DF68-1B90-8241-ABA9-E51BBAF239EE}" type="slidenum">
              <a:rPr lang="en-US" sz="1000">
                <a:ea typeface="Osaka" charset="0"/>
                <a:cs typeface="Osaka" charset="0"/>
              </a:rPr>
              <a:pPr/>
              <a:t>9</a:t>
            </a:fld>
            <a:endParaRPr lang="en-US" sz="1200">
              <a:ea typeface="Osaka" charset="0"/>
              <a:cs typeface="Osaka" charset="0"/>
            </a:endParaRPr>
          </a:p>
        </p:txBody>
      </p:sp>
    </p:spTree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07977"/>
    </mc:Choice>
    <mc:Fallback>
      <p:transition spd="slow" advTm="107977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the Courseware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288" y="1022794"/>
            <a:ext cx="8074025" cy="5326536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 smtClean="0"/>
              <a:t>Ready-made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Relevant, s</a:t>
            </a:r>
            <a:r>
              <a:rPr lang="en-US" dirty="0" smtClean="0">
                <a:ea typeface="Osaka" charset="0"/>
                <a:cs typeface="Osaka" charset="0"/>
              </a:rPr>
              <a:t>afe, reliable </a:t>
            </a:r>
            <a:r>
              <a:rPr lang="en-US" dirty="0">
                <a:ea typeface="Osaka" charset="0"/>
                <a:cs typeface="Osaka" charset="0"/>
              </a:rPr>
              <a:t>content </a:t>
            </a:r>
            <a:endParaRPr lang="en-US" dirty="0" smtClean="0">
              <a:ea typeface="Osaka" charset="0"/>
              <a:cs typeface="Osaka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Reinforces best practices</a:t>
            </a:r>
          </a:p>
          <a:p>
            <a:pPr marL="457200" indent="-457200">
              <a:buFont typeface="Arial"/>
              <a:buChar char="•"/>
            </a:pPr>
            <a:r>
              <a:rPr lang="en-US" dirty="0">
                <a:ea typeface="Osaka" charset="0"/>
                <a:cs typeface="Osaka" charset="0"/>
              </a:rPr>
              <a:t>Digital </a:t>
            </a:r>
            <a:r>
              <a:rPr lang="en-US" dirty="0" smtClean="0">
                <a:ea typeface="Osaka" charset="0"/>
                <a:cs typeface="Osaka" charset="0"/>
              </a:rPr>
              <a:t>citizenship</a:t>
            </a:r>
          </a:p>
          <a:p>
            <a:pPr marL="457200" indent="-457200">
              <a:buFont typeface="Arial"/>
              <a:buChar char="•"/>
            </a:pPr>
            <a:r>
              <a:rPr lang="en-US" dirty="0">
                <a:ea typeface="Osaka" charset="0"/>
                <a:cs typeface="Osaka" charset="0"/>
              </a:rPr>
              <a:t>L</a:t>
            </a:r>
            <a:r>
              <a:rPr lang="en-US" dirty="0" smtClean="0">
                <a:ea typeface="Osaka" charset="0"/>
                <a:cs typeface="Osaka" charset="0"/>
              </a:rPr>
              <a:t>earning styles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Flexible 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Anytime/anywhere access</a:t>
            </a: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Re-usable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8846979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94390"/>
    </mc:Choice>
    <mc:Fallback>
      <p:transition spd="slow" advTm="9439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LMS?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11</a:t>
            </a:fld>
            <a:endParaRPr lang="en-US" sz="1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0399364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41082"/>
    </mc:Choice>
    <mc:Fallback>
      <p:transition spd="slow" advTm="141082"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<p14:playEvt time="6757" objId="5"/>
        <p14:triggerEvt type="onClick" time="6757" objId="5"/>
        <p14:stopEvt time="137393" objId="5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fld id="{0A8B9785-74B8-8E43-B6CE-7D7701A7B75E}" type="slidenum">
              <a:rPr lang="en-US"/>
              <a:pPr/>
              <a:t>12</a:t>
            </a:fld>
            <a:endParaRPr lang="en-US" sz="1200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Pedagogical Benefits of </a:t>
            </a:r>
            <a:r>
              <a:rPr lang="en-US" dirty="0">
                <a:latin typeface="Trebuchet MS" charset="0"/>
                <a:ea typeface="Osaka" charset="0"/>
                <a:cs typeface="Osaka" charset="0"/>
              </a:rPr>
              <a:t>an LMS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30288" y="1138238"/>
            <a:ext cx="8074025" cy="5375173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Structured online learning</a:t>
            </a:r>
          </a:p>
          <a:p>
            <a:pPr marL="45720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Better communication and interaction: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learner-instructor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learner-learner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learner-content</a:t>
            </a:r>
          </a:p>
          <a:p>
            <a:pPr marL="45720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Creates an additional learning environment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place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time</a:t>
            </a:r>
          </a:p>
          <a:p>
            <a:pPr marL="45720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Motivation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Student tracking</a:t>
            </a:r>
          </a:p>
          <a:p>
            <a:pPr>
              <a:lnSpc>
                <a:spcPct val="80000"/>
              </a:lnSpc>
            </a:pPr>
            <a:endParaRPr lang="en-US" sz="2000" dirty="0">
              <a:latin typeface="Trebuchet MS" charset="0"/>
              <a:ea typeface="Osaka" charset="0"/>
              <a:cs typeface="Osak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6698557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4879"/>
    </mc:Choice>
    <mc:Fallback>
      <p:transition spd="slow" advTm="4879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13</a:t>
            </a:fld>
            <a:endParaRPr lang="en-US" sz="120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30288" y="1138238"/>
            <a:ext cx="8074025" cy="5186362"/>
          </a:xfrm>
        </p:spPr>
        <p:txBody>
          <a:bodyPr/>
          <a:lstStyle/>
          <a:p>
            <a:pPr marL="51435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Open source</a:t>
            </a:r>
            <a:r>
              <a:rPr lang="en-US" dirty="0">
                <a:latin typeface="Trebuchet MS" charset="0"/>
                <a:ea typeface="Osaka" charset="0"/>
                <a:cs typeface="Osaka" charset="0"/>
              </a:rPr>
              <a:t> 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= sustainability</a:t>
            </a:r>
          </a:p>
          <a:p>
            <a:pPr marL="51435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Efficiency</a:t>
            </a:r>
          </a:p>
          <a:p>
            <a:pPr marL="914400" lvl="1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Resource sharing</a:t>
            </a:r>
          </a:p>
          <a:p>
            <a:pPr marL="914400" lvl="1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Standardization</a:t>
            </a:r>
          </a:p>
          <a:p>
            <a:pPr marL="51435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Flexible 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delivery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 marL="51435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Communication 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features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 marL="51435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Branding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 marL="514350" indent="-457200" eaLnBrk="1" hangingPunct="1">
              <a:lnSpc>
                <a:spcPct val="80000"/>
              </a:lnSpc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Accountability/ reporting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 marL="57150" indent="0" eaLnBrk="1" hangingPunct="1">
              <a:lnSpc>
                <a:spcPct val="80000"/>
              </a:lnSpc>
            </a:pP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4596869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80992"/>
    </mc:Choice>
    <mc:Fallback>
      <p:transition spd="slow" advTm="180992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pic>
        <p:nvPicPr>
          <p:cNvPr id="25" name="Picture 24" descr="03.log.da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2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54671330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28919"/>
    </mc:Choice>
    <mc:Fallback>
      <p:transition spd="slow" advTm="28919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pic>
        <p:nvPicPr>
          <p:cNvPr id="20" name="Picture 19" descr="04.log.liv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203200"/>
            <a:ext cx="9144000" cy="644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7592207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26362"/>
    </mc:Choice>
    <mc:Fallback>
      <p:transition spd="slow" advTm="26362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Content Placeholder 9" descr="01.course.compar.activ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14647" b="14647"/>
          <a:stretch>
            <a:fillRect/>
          </a:stretch>
        </p:blipFill>
        <p:spPr>
          <a:xfrm>
            <a:off x="127000" y="1011238"/>
            <a:ext cx="9800271" cy="4271962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34482696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5481"/>
    </mc:Choice>
    <mc:Fallback>
      <p:transition spd="slow" advTm="1548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02.course.compar.participt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85800" y="1206500"/>
            <a:ext cx="77724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9942075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5188"/>
    </mc:Choice>
    <mc:Fallback>
      <p:transition spd="slow" advTm="15188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05.course.activity.stats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93700" y="0"/>
            <a:ext cx="8349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30164665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32264"/>
    </mc:Choice>
    <mc:Fallback>
      <p:transition spd="slow" advTm="32264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06.ind.user.activity.report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22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9141512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23343"/>
    </mc:Choice>
    <mc:Fallback>
      <p:transition spd="slow" advTm="23343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07.course.resource.usag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30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6015494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7546"/>
    </mc:Choice>
    <mc:Fallback>
      <p:transition spd="slow" advTm="17546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08.single.resource.report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9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08984487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22366"/>
    </mc:Choice>
    <mc:Fallback>
      <p:transition spd="slow" advTm="22366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09.ind.user.gradebook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44700" y="0"/>
            <a:ext cx="51372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2056111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23908"/>
    </mc:Choice>
    <mc:Fallback>
      <p:transition spd="slow" advTm="23908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rebuchet MS" charset="0"/>
                <a:ea typeface="Osaka" charset="0"/>
                <a:cs typeface="Osaka" charset="0"/>
              </a:rPr>
              <a:t>Administrative Benefits: LMS Reports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0" y="0"/>
            <a:ext cx="9144000" cy="72644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10.gradebook.class.view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800100"/>
            <a:ext cx="9144000" cy="524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87458423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9467"/>
    </mc:Choice>
    <mc:Fallback>
      <p:transition spd="slow" advTm="19467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dirty="0" smtClean="0"/>
              <a:t>Challenges for LINC Administrators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288" y="1138238"/>
            <a:ext cx="7554911" cy="4805362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/>
              <a:t>Comprehending technology based language learning tools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Determining required tools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Upgrades to facilities/software</a:t>
            </a:r>
          </a:p>
          <a:p>
            <a:pPr marL="457200" indent="-457200">
              <a:buFont typeface="Arial"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Local server 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option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Finding </a:t>
            </a:r>
            <a:r>
              <a:rPr lang="en-US" dirty="0" smtClean="0"/>
              <a:t>resources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Teacher buy-in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Supporting professional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56670694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21843"/>
    </mc:Choice>
    <mc:Fallback>
      <p:transition spd="slow" advTm="121843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5A60619-7108-7A4A-A46A-CD7F74F0F6AE}" type="slidenum">
              <a:rPr lang="en-US" sz="1000">
                <a:ea typeface="Osaka" charset="0"/>
                <a:cs typeface="Osaka" charset="0"/>
              </a:rPr>
              <a:pPr/>
              <a:t>25</a:t>
            </a:fld>
            <a:endParaRPr lang="en-US" sz="1200">
              <a:ea typeface="Osaka" charset="0"/>
              <a:cs typeface="Osaka" charset="0"/>
            </a:endParaRPr>
          </a:p>
        </p:txBody>
      </p:sp>
      <p:sp>
        <p:nvSpPr>
          <p:cNvPr id="29866" name="Rectangle 170"/>
          <p:cNvSpPr>
            <a:spLocks noChangeArrowheads="1"/>
          </p:cNvSpPr>
          <p:nvPr/>
        </p:nvSpPr>
        <p:spPr bwMode="auto">
          <a:xfrm>
            <a:off x="1460500" y="1714500"/>
            <a:ext cx="6289675" cy="592138"/>
          </a:xfrm>
          <a:prstGeom prst="rect">
            <a:avLst/>
          </a:prstGeom>
          <a:solidFill>
            <a:srgbClr val="A5BE6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8099" dir="2700000" algn="ctr" rotWithShape="0">
              <a:schemeClr val="bg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III. </a:t>
            </a:r>
            <a:r>
              <a:rPr lang="en-US" dirty="0"/>
              <a:t>Teacher Training </a:t>
            </a:r>
            <a:r>
              <a:rPr lang="en-US" dirty="0" smtClean="0"/>
              <a:t>Overview</a:t>
            </a:r>
            <a:endParaRPr lang="en-US" dirty="0">
              <a:solidFill>
                <a:srgbClr val="000000"/>
              </a:solidFill>
              <a:latin typeface="Trebuchet MS" charset="0"/>
              <a:ea typeface="Osaka" charset="0"/>
              <a:cs typeface="Osaka" charset="0"/>
            </a:endParaRPr>
          </a:p>
        </p:txBody>
      </p:sp>
      <p:graphicFrame>
        <p:nvGraphicFramePr>
          <p:cNvPr id="29889" name="Group 19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02205445"/>
              </p:ext>
            </p:extLst>
          </p:nvPr>
        </p:nvGraphicFramePr>
        <p:xfrm>
          <a:off x="1462088" y="1693863"/>
          <a:ext cx="6254750" cy="3502660"/>
        </p:xfrm>
        <a:graphic>
          <a:graphicData uri="http://schemas.openxmlformats.org/drawingml/2006/table">
            <a:tbl>
              <a:tblPr/>
              <a:tblGrid>
                <a:gridCol w="1266825"/>
                <a:gridCol w="3084512"/>
                <a:gridCol w="1903413"/>
              </a:tblGrid>
              <a:tr h="612775"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Stage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0"/>
                        <a:cs typeface="Osaka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Role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0"/>
                        <a:cs typeface="Osaka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 2" charset="0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Delivery 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0"/>
                        <a:cs typeface="Osaka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1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student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blended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2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non editing teacher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online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3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editing teacher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online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372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4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E-content developer </a:t>
                      </a: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* TESL Ontario Post-TESL Certificate Accreditation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0"/>
                          <a:cs typeface="Osaka" charset="0"/>
                        </a:rPr>
                        <a:t>online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AE84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66732469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5570"/>
    </mc:Choice>
    <mc:Fallback>
      <p:transition spd="slow" advTm="557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Teacher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289" y="1138238"/>
            <a:ext cx="6860508" cy="5158960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 smtClean="0"/>
              <a:t>Enables access to courseware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CIC-sponsored (free) 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Learn new skills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TESL Ontario PTCT accreditation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Contact with larger professional group (outside of the centre)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Possible increased motivation?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Empower towards innovation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Become developers</a:t>
            </a:r>
          </a:p>
          <a:p>
            <a:pPr marL="457200" indent="-45720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857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  <a:r>
              <a:rPr lang="en-US" dirty="0" smtClean="0"/>
              <a:t> of Teacher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288" y="1138238"/>
            <a:ext cx="7707311" cy="5185987"/>
          </a:xfrm>
        </p:spPr>
        <p:txBody>
          <a:bodyPr/>
          <a:lstStyle/>
          <a:p>
            <a:pPr marL="0" indent="0"/>
            <a:r>
              <a:rPr lang="en-US" b="1" dirty="0" smtClean="0">
                <a:solidFill>
                  <a:srgbClr val="FF0000"/>
                </a:solidFill>
              </a:rPr>
              <a:t>Teacher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Time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Technical support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Motivation (increased decreased)</a:t>
            </a:r>
          </a:p>
          <a:p>
            <a:pPr marL="0" indent="0"/>
            <a:r>
              <a:rPr lang="en-US" b="1" dirty="0" smtClean="0">
                <a:solidFill>
                  <a:srgbClr val="FF0000"/>
                </a:solidFill>
              </a:rPr>
              <a:t>Administrator</a:t>
            </a:r>
          </a:p>
          <a:p>
            <a:pPr marL="0" indent="0">
              <a:buFont typeface="Arial"/>
              <a:buChar char="•"/>
            </a:pPr>
            <a:r>
              <a:rPr lang="en-US" dirty="0" smtClean="0"/>
              <a:t>Compensation</a:t>
            </a:r>
          </a:p>
          <a:p>
            <a:pPr marL="0" indent="0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Scheduling</a:t>
            </a:r>
          </a:p>
          <a:p>
            <a:pPr marL="0" indent="0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Locating trainer, facility</a:t>
            </a:r>
          </a:p>
          <a:p>
            <a:pPr marL="0" indent="0">
              <a:buFont typeface="Arial"/>
              <a:buChar char="•"/>
            </a:pPr>
            <a:r>
              <a:rPr lang="en-US" dirty="0" smtClean="0">
                <a:solidFill>
                  <a:srgbClr val="008000"/>
                </a:solidFill>
              </a:rPr>
              <a:t>Setting objectives</a:t>
            </a:r>
          </a:p>
          <a:p>
            <a:pPr marL="0" indent="0">
              <a:buFont typeface="Arial"/>
              <a:buChar char="•"/>
            </a:pP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27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1674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Technology Standards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1069975" y="1077913"/>
            <a:ext cx="8074025" cy="3519487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ISTE, UNESCO, TESOL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Standards for </a:t>
            </a:r>
            <a:r>
              <a:rPr lang="en-US" dirty="0">
                <a:latin typeface="Trebuchet MS" charset="0"/>
                <a:ea typeface="Osaka" charset="0"/>
                <a:cs typeface="Osaka" charset="0"/>
              </a:rPr>
              <a:t>success</a:t>
            </a:r>
            <a:endParaRPr lang="en-US" dirty="0" smtClean="0">
              <a:latin typeface="Trebuchet MS" charset="0"/>
              <a:ea typeface="Osaka" charset="0"/>
              <a:cs typeface="Osaka" charset="0"/>
            </a:endParaRPr>
          </a:p>
          <a:p>
            <a:pPr lvl="1">
              <a:buFontTx/>
              <a:buChar char="•"/>
            </a:pPr>
            <a:r>
              <a:rPr lang="en-US" sz="3200" dirty="0" smtClean="0">
                <a:latin typeface="Trebuchet MS" charset="0"/>
                <a:ea typeface="Osaka" charset="0"/>
                <a:cs typeface="Osaka" charset="0"/>
              </a:rPr>
              <a:t>Learner</a:t>
            </a:r>
          </a:p>
          <a:p>
            <a:pPr lvl="1">
              <a:buFontTx/>
              <a:buChar char="•"/>
            </a:pPr>
            <a:r>
              <a:rPr lang="en-US" sz="3200" dirty="0" smtClean="0">
                <a:latin typeface="Trebuchet MS" charset="0"/>
                <a:ea typeface="Osaka" charset="0"/>
                <a:cs typeface="Osaka" charset="0"/>
              </a:rPr>
              <a:t>Teacher</a:t>
            </a:r>
          </a:p>
          <a:p>
            <a:pPr lvl="1">
              <a:buFontTx/>
              <a:buChar char="•"/>
            </a:pPr>
            <a:r>
              <a:rPr lang="en-US" sz="3200" dirty="0" smtClean="0">
                <a:latin typeface="Trebuchet MS" charset="0"/>
                <a:ea typeface="Osaka" charset="0"/>
                <a:cs typeface="Osaka" charset="0"/>
              </a:rPr>
              <a:t>Admin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istrator</a:t>
            </a:r>
          </a:p>
          <a:p>
            <a:pPr>
              <a:buFontTx/>
              <a:buChar char="•"/>
            </a:pPr>
            <a:endParaRPr lang="en-US" dirty="0" smtClean="0">
              <a:solidFill>
                <a:srgbClr val="008000"/>
              </a:solidFill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r>
              <a:rPr lang="en-US" dirty="0" smtClean="0">
                <a:solidFill>
                  <a:srgbClr val="008000"/>
                </a:solidFill>
                <a:latin typeface="Trebuchet MS" charset="0"/>
                <a:ea typeface="Osaka" charset="0"/>
                <a:cs typeface="Osaka" charset="0"/>
              </a:rPr>
              <a:t>Performance Indicators</a:t>
            </a:r>
          </a:p>
          <a:p>
            <a:pPr>
              <a:buFontTx/>
              <a:buChar char="•"/>
            </a:pPr>
            <a:r>
              <a:rPr lang="en-US" dirty="0" smtClean="0">
                <a:solidFill>
                  <a:srgbClr val="008000"/>
                </a:solidFill>
                <a:latin typeface="Trebuchet MS" charset="0"/>
                <a:ea typeface="Osaka" charset="0"/>
                <a:cs typeface="Osaka" charset="0"/>
              </a:rPr>
              <a:t>Essential Conditions</a:t>
            </a:r>
          </a:p>
          <a:p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CE16FEB-6EC5-2E48-A725-F1BE2CE1DB6E}" type="slidenum">
              <a:rPr lang="en-US" sz="1000">
                <a:ea typeface="Osaka" charset="0"/>
                <a:cs typeface="Osaka" charset="0"/>
              </a:rPr>
              <a:pPr/>
              <a:t>28</a:t>
            </a:fld>
            <a:endParaRPr lang="en-US" sz="1200">
              <a:ea typeface="Osaka" charset="0"/>
              <a:cs typeface="Osak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dirty="0" smtClean="0"/>
              <a:t>Visionary Leadership</a:t>
            </a:r>
          </a:p>
          <a:p>
            <a:pPr>
              <a:buFont typeface="Arial"/>
              <a:buChar char="•"/>
            </a:pPr>
            <a:r>
              <a:rPr lang="en-US" dirty="0" smtClean="0"/>
              <a:t>Digital-Age Learning Culture</a:t>
            </a:r>
          </a:p>
          <a:p>
            <a:pPr>
              <a:buFont typeface="Arial"/>
              <a:buChar char="•"/>
            </a:pPr>
            <a:r>
              <a:rPr lang="en-US" dirty="0" smtClean="0"/>
              <a:t>Excellence in Professional Practice</a:t>
            </a:r>
          </a:p>
          <a:p>
            <a:pPr>
              <a:buFont typeface="Arial"/>
              <a:buChar char="•"/>
            </a:pPr>
            <a:r>
              <a:rPr lang="en-US" dirty="0" smtClean="0"/>
              <a:t>Systemic Improvement</a:t>
            </a:r>
          </a:p>
          <a:p>
            <a:pPr>
              <a:buFont typeface="Arial"/>
              <a:buChar char="•"/>
            </a:pPr>
            <a:r>
              <a:rPr lang="en-US" dirty="0" smtClean="0"/>
              <a:t>Digital Citizenship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29</a:t>
            </a:fld>
            <a:endParaRPr lang="en-US"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239838"/>
            <a:ext cx="8748712" cy="4805362"/>
          </a:xfrm>
        </p:spPr>
        <p:txBody>
          <a:bodyPr/>
          <a:lstStyle/>
          <a:p>
            <a:r>
              <a:rPr lang="en-US" dirty="0" smtClean="0"/>
              <a:t>Leveraging technology for learning</a:t>
            </a:r>
          </a:p>
          <a:p>
            <a:pPr>
              <a:buFont typeface="Arial"/>
              <a:buChar char="•"/>
            </a:pPr>
            <a:r>
              <a:rPr lang="en-US" dirty="0" smtClean="0"/>
              <a:t>Ongoing professional learning (</a:t>
            </a:r>
            <a:r>
              <a:rPr lang="en-US" dirty="0" smtClean="0">
                <a:solidFill>
                  <a:srgbClr val="008000"/>
                </a:solidFill>
              </a:rPr>
              <a:t>4 stages, mentorships and just-in time support</a:t>
            </a:r>
            <a:r>
              <a:rPr lang="en-US" dirty="0" smtClean="0"/>
              <a:t>) </a:t>
            </a:r>
          </a:p>
          <a:p>
            <a:pPr>
              <a:buFont typeface="Arial"/>
              <a:buChar char="•"/>
            </a:pPr>
            <a:r>
              <a:rPr lang="en-US" dirty="0" smtClean="0"/>
              <a:t>Equitable access (</a:t>
            </a:r>
            <a:r>
              <a:rPr lang="en-US" dirty="0" smtClean="0">
                <a:solidFill>
                  <a:srgbClr val="008000"/>
                </a:solidFill>
              </a:rPr>
              <a:t>free, web based</a:t>
            </a:r>
            <a:r>
              <a:rPr lang="en-US" dirty="0" smtClean="0"/>
              <a:t>)</a:t>
            </a:r>
          </a:p>
          <a:p>
            <a:pPr>
              <a:buFont typeface="Arial"/>
              <a:buChar char="•"/>
            </a:pPr>
            <a:r>
              <a:rPr lang="en-US" dirty="0" smtClean="0"/>
              <a:t>Engaged communities (</a:t>
            </a:r>
            <a:r>
              <a:rPr lang="en-US" dirty="0" smtClean="0">
                <a:solidFill>
                  <a:srgbClr val="008000"/>
                </a:solidFill>
              </a:rPr>
              <a:t>Twitter, </a:t>
            </a:r>
            <a:r>
              <a:rPr lang="en-US" dirty="0" err="1" smtClean="0">
                <a:solidFill>
                  <a:srgbClr val="008000"/>
                </a:solidFill>
              </a:rPr>
              <a:t>Facebook</a:t>
            </a:r>
            <a:r>
              <a:rPr lang="en-US" dirty="0" smtClean="0">
                <a:solidFill>
                  <a:srgbClr val="008000"/>
                </a:solidFill>
              </a:rPr>
              <a:t>, Forums</a:t>
            </a:r>
            <a:r>
              <a:rPr lang="en-US" dirty="0" smtClean="0"/>
              <a:t>)</a:t>
            </a:r>
          </a:p>
          <a:p>
            <a:pPr>
              <a:buFont typeface="Arial"/>
              <a:buChar char="•"/>
            </a:pPr>
            <a:r>
              <a:rPr lang="en-US" dirty="0" smtClean="0"/>
              <a:t>External Support </a:t>
            </a:r>
            <a:r>
              <a:rPr lang="en-US" dirty="0" err="1" smtClean="0"/>
              <a:t>Tutela</a:t>
            </a:r>
            <a:r>
              <a:rPr lang="en-US" dirty="0" smtClean="0"/>
              <a:t>, </a:t>
            </a:r>
            <a:r>
              <a:rPr lang="en-US" dirty="0" err="1" smtClean="0">
                <a:solidFill>
                  <a:srgbClr val="008000"/>
                </a:solidFill>
              </a:rPr>
              <a:t>edlinc</a:t>
            </a:r>
            <a:r>
              <a:rPr lang="en-US" dirty="0" smtClean="0">
                <a:solidFill>
                  <a:srgbClr val="008000"/>
                </a:solidFill>
              </a:rPr>
              <a:t>, LearnIt2teach</a:t>
            </a:r>
            <a:r>
              <a:rPr lang="en-US" dirty="0" smtClean="0"/>
              <a:t>, </a:t>
            </a:r>
            <a:r>
              <a:rPr lang="en-US" dirty="0" err="1" smtClean="0"/>
              <a:t>CLBAs</a:t>
            </a:r>
            <a:r>
              <a:rPr lang="en-US" dirty="0" smtClean="0"/>
              <a:t> </a:t>
            </a:r>
            <a:r>
              <a:rPr lang="en-US" dirty="0" err="1" smtClean="0"/>
              <a:t>Settlement.org</a:t>
            </a:r>
            <a:r>
              <a:rPr lang="en-US" dirty="0" smtClean="0"/>
              <a:t> wiki)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552DD5-4C1A-8441-B7E2-B5FF3CE416BB}" type="slidenum">
              <a:rPr lang="en-US" smtClean="0"/>
              <a:pPr/>
              <a:t>30</a:t>
            </a:fld>
            <a:endParaRPr lang="en-US" sz="1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Project Update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1030288" y="1138238"/>
            <a:ext cx="7808911" cy="3519487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Stage 1: 636 instructors finished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Stage 2: 184 teacher logged in</a:t>
            </a:r>
          </a:p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Stage 2: 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85 logged in in last 60 days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Stage 3: 71 enrolled, most progressing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Stage 4: no takers</a:t>
            </a:r>
          </a:p>
          <a:p>
            <a:pPr>
              <a:buFontTx/>
              <a:buChar char="•"/>
            </a:pPr>
            <a:endParaRPr lang="en-US" dirty="0" smtClean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Courseware: approx. 350 users, mostly student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13617EE-4193-B540-97F7-CEC92988A8D4}" type="slidenum">
              <a:rPr lang="en-US" sz="1000">
                <a:ea typeface="Osaka" charset="0"/>
                <a:cs typeface="Osaka" charset="0"/>
              </a:rPr>
              <a:pPr/>
              <a:t>31</a:t>
            </a:fld>
            <a:endParaRPr lang="en-US" sz="1200" dirty="0">
              <a:ea typeface="Osaka" charset="0"/>
              <a:cs typeface="Osak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What’s Ahead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069975" y="1077913"/>
            <a:ext cx="8074025" cy="4002087"/>
          </a:xfrm>
        </p:spPr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Stage 4 PTCT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Online speaking activities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Transition to newer LMS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More LINC 5-7 resources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Training manual/ workshop for LINC Administrators </a:t>
            </a:r>
            <a:r>
              <a:rPr lang="en-US" dirty="0">
                <a:latin typeface="Trebuchet MS" charset="0"/>
                <a:ea typeface="Osaka" charset="0"/>
                <a:cs typeface="Osaka" charset="0"/>
              </a:rPr>
              <a:t> 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Survey (today)</a:t>
            </a:r>
          </a:p>
          <a:p>
            <a:pPr marL="857250" lvl="1" indent="-457200">
              <a:buFont typeface="Arial"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Consultation (ongoing)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71DC5C6-5AE5-8747-AF62-22702224C1DC}" type="slidenum">
              <a:rPr lang="en-US" sz="1000">
                <a:ea typeface="Osaka" charset="0"/>
                <a:cs typeface="Osaka" charset="0"/>
              </a:rPr>
              <a:pPr/>
              <a:t>32</a:t>
            </a:fld>
            <a:endParaRPr lang="en-US" sz="1200">
              <a:ea typeface="Osaka" charset="0"/>
              <a:cs typeface="Osak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rebuchet MS" charset="0"/>
                <a:ea typeface="Osaka" charset="0"/>
                <a:cs typeface="Osaka" charset="0"/>
              </a:rPr>
              <a:t>Conclusion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rebuchet MS" charset="0"/>
                <a:ea typeface="Osaka" charset="0"/>
                <a:cs typeface="Osaka" charset="0"/>
              </a:rPr>
              <a:t>Support point online:</a:t>
            </a:r>
          </a:p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  <a:hlinkClick r:id="rId3"/>
              </a:rPr>
              <a:t>www.learnit2teach.ca</a:t>
            </a:r>
            <a:r>
              <a:rPr lang="en-US" dirty="0" smtClean="0">
                <a:latin typeface="Trebuchet MS" charset="0"/>
                <a:ea typeface="Osaka" charset="0"/>
                <a:cs typeface="Osaka" charset="0"/>
                <a:hlinkClick r:id="rId3"/>
              </a:rPr>
              <a:t>/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Print Resource</a:t>
            </a:r>
            <a:endParaRPr lang="en-US" dirty="0">
              <a:latin typeface="Trebuchet MS" charset="0"/>
              <a:ea typeface="Osaka" charset="0"/>
              <a:cs typeface="Osaka" charset="0"/>
            </a:endParaRPr>
          </a:p>
          <a:p>
            <a:pPr>
              <a:buFontTx/>
              <a:buChar char="•"/>
            </a:pPr>
            <a:r>
              <a:rPr lang="en-US" dirty="0">
                <a:latin typeface="Trebuchet MS" charset="0"/>
                <a:ea typeface="Osaka" charset="0"/>
                <a:cs typeface="Osaka" charset="0"/>
              </a:rPr>
              <a:t>Identify a champion</a:t>
            </a:r>
          </a:p>
          <a:p>
            <a:pPr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Survey</a:t>
            </a:r>
          </a:p>
          <a:p>
            <a:pPr lvl="1">
              <a:buFontTx/>
              <a:buChar char="•"/>
            </a:pPr>
            <a:r>
              <a:rPr lang="en-US" dirty="0" smtClean="0">
                <a:latin typeface="Trebuchet MS" charset="0"/>
                <a:ea typeface="Osaka" charset="0"/>
                <a:cs typeface="Osaka" charset="0"/>
              </a:rPr>
              <a:t>Drop off hard copy at table</a:t>
            </a:r>
          </a:p>
          <a:p>
            <a:pPr lvl="1">
              <a:buFontTx/>
              <a:buChar char="•"/>
            </a:pPr>
            <a:r>
              <a:rPr lang="pl-PL" sz="2400" dirty="0" smtClean="0"/>
              <a:t>C</a:t>
            </a:r>
            <a:r>
              <a:rPr lang="en-US" sz="2400" dirty="0" smtClean="0"/>
              <a:t>o</a:t>
            </a:r>
            <a:r>
              <a:rPr lang="pl-PL" sz="2400" dirty="0" err="1" smtClean="0"/>
              <a:t>mplete</a:t>
            </a:r>
            <a:r>
              <a:rPr lang="pl-PL" sz="2400" dirty="0" smtClean="0"/>
              <a:t> </a:t>
            </a:r>
            <a:r>
              <a:rPr lang="pl-PL" sz="2400" dirty="0" err="1" smtClean="0"/>
              <a:t>it</a:t>
            </a:r>
            <a:r>
              <a:rPr lang="pl-PL" sz="2400" dirty="0" smtClean="0"/>
              <a:t> online </a:t>
            </a:r>
            <a:r>
              <a:rPr lang="pl-PL" sz="2400" dirty="0" err="1" smtClean="0"/>
              <a:t>at</a:t>
            </a:r>
            <a:r>
              <a:rPr lang="pl-PL" sz="2400" dirty="0" smtClean="0"/>
              <a:t>:</a:t>
            </a:r>
            <a:br>
              <a:rPr lang="pl-PL" sz="2400" dirty="0" smtClean="0"/>
            </a:br>
            <a:r>
              <a:rPr lang="pl-PL" sz="2400" dirty="0" err="1" smtClean="0"/>
              <a:t>https</a:t>
            </a:r>
            <a:r>
              <a:rPr lang="pl-PL" sz="2400" dirty="0"/>
              <a:t>://www.surveymonkey.com/s/DFY226G</a:t>
            </a:r>
            <a:endParaRPr lang="en-US" sz="2400" dirty="0">
              <a:latin typeface="Trebuchet MS" charset="0"/>
              <a:ea typeface="Osaka" charset="0"/>
              <a:cs typeface="Osaka" charset="0"/>
            </a:endParaRPr>
          </a:p>
          <a:p>
            <a:endParaRPr lang="en-US" dirty="0">
              <a:latin typeface="Trebuchet MS" charset="0"/>
              <a:ea typeface="Osaka" charset="0"/>
              <a:cs typeface="Osak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FF4B6BA-8B8D-194E-AA07-6767FE555B55}" type="slidenum">
              <a:rPr lang="en-US" sz="1000">
                <a:ea typeface="Osaka" charset="0"/>
                <a:cs typeface="Osaka" charset="0"/>
              </a:rPr>
              <a:pPr/>
              <a:t>33</a:t>
            </a:fld>
            <a:endParaRPr lang="en-US" sz="1200">
              <a:ea typeface="Osaka" charset="0"/>
              <a:cs typeface="Osak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rebuchet MS"/>
        <a:ea typeface="Osaka"/>
        <a:cs typeface="Osaka"/>
      </a:majorFont>
      <a:minorFont>
        <a:latin typeface="Trebuchet MS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21437</TotalTime>
  <Words>761</Words>
  <Application>Microsoft Macintosh PowerPoint</Application>
  <PresentationFormat>On-screen Show (4:3)</PresentationFormat>
  <Paragraphs>240</Paragraphs>
  <Slides>33</Slides>
  <Notes>33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Blank Presentation</vt:lpstr>
      <vt:lpstr>Slide 1</vt:lpstr>
      <vt:lpstr>Presentation Outline</vt:lpstr>
      <vt:lpstr>Computer-Assisted Language Learning</vt:lpstr>
      <vt:lpstr>CIC –The  Modernized Approach (2009)</vt:lpstr>
      <vt:lpstr>Digital Literacy</vt:lpstr>
      <vt:lpstr>LearnIT2Teach Project</vt:lpstr>
      <vt:lpstr>Project Components</vt:lpstr>
      <vt:lpstr>Courseware: A Solid Foundation</vt:lpstr>
      <vt:lpstr>LINC Courseware</vt:lpstr>
      <vt:lpstr>Benefits of the Courseware</vt:lpstr>
      <vt:lpstr>What is an LMS?</vt:lpstr>
      <vt:lpstr>Pedagogical Benefits of an LMS</vt:lpstr>
      <vt:lpstr>Administrative Benefits: LMS</vt:lpstr>
      <vt:lpstr>Administrative Benefits: LMS Reports</vt:lpstr>
      <vt:lpstr>Administrative Benefits: LMS Reports</vt:lpstr>
      <vt:lpstr>Administrative Benefits: LMS Reports</vt:lpstr>
      <vt:lpstr>Administrative Benefits: LMS Reports</vt:lpstr>
      <vt:lpstr>Administrative Benefits: LMS Reports</vt:lpstr>
      <vt:lpstr>Administrative Benefits: LMS Reports</vt:lpstr>
      <vt:lpstr>Administrative Benefits: LMS Reports</vt:lpstr>
      <vt:lpstr>Administrative Benefits: LMS Reports</vt:lpstr>
      <vt:lpstr>Administrative Benefits: LMS Reports</vt:lpstr>
      <vt:lpstr>Administrative Benefits: LMS Reports</vt:lpstr>
      <vt:lpstr>Challenges for LINC Administrators</vt:lpstr>
      <vt:lpstr>III. Teacher Training Overview</vt:lpstr>
      <vt:lpstr>Benefits of Teacher Training</vt:lpstr>
      <vt:lpstr>Challenges of Teacher Training</vt:lpstr>
      <vt:lpstr>Technology Standards</vt:lpstr>
      <vt:lpstr>Performance Indicators</vt:lpstr>
      <vt:lpstr>Essential conditions</vt:lpstr>
      <vt:lpstr>Project Update</vt:lpstr>
      <vt:lpstr>What’s Ahead</vt:lpstr>
      <vt:lpstr>Conclusion</vt:lpstr>
    </vt:vector>
  </TitlesOfParts>
  <Company>Dani McBride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 McBride</dc:creator>
  <cp:lastModifiedBy>John Allan</cp:lastModifiedBy>
  <cp:revision>210</cp:revision>
  <cp:lastPrinted>2011-10-27T02:38:57Z</cp:lastPrinted>
  <dcterms:created xsi:type="dcterms:W3CDTF">2011-10-30T18:01:40Z</dcterms:created>
  <dcterms:modified xsi:type="dcterms:W3CDTF">2011-10-30T18:21:21Z</dcterms:modified>
</cp:coreProperties>
</file>